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80" r:id="rId2"/>
    <p:sldId id="392" r:id="rId3"/>
    <p:sldId id="395" r:id="rId4"/>
    <p:sldId id="384" r:id="rId5"/>
    <p:sldId id="390" r:id="rId6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Feuilles : on peut en ajouter, on peut les renommer grâce à un double clic</a:t>
            </a:r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70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4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4299-920D-48BB-8B62-3720215CD520}" type="datetime1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7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1335-9190-4BB9-B7C6-6A2AA5D14075}" type="datetime1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9B257-E0F5-472C-A3D3-39E1069D04E7}" type="datetime1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5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5BC2-8014-4EBD-B220-53C3592509D7}" type="datetime1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67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D90A-8B0A-4A10-9335-C0D610833198}" type="datetime1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21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6888-B2E1-4B3F-9B55-31983F11EE95}" type="datetime1">
              <a:rPr lang="fr-FR" smtClean="0"/>
              <a:t>06/03/2023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89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8227-4DE7-43B3-94C6-8BF9DD464D3D}" type="datetime1">
              <a:rPr lang="fr-FR" smtClean="0"/>
              <a:t>06/03/2023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47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2089-BF4A-4F2F-B9BF-A931028EB8C3}" type="datetime1">
              <a:rPr lang="fr-FR" smtClean="0"/>
              <a:t>06/03/2023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5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7084-FAE4-458C-8B7B-8C9945C2AECB}" type="datetime1">
              <a:rPr lang="fr-FR" smtClean="0"/>
              <a:t>06/03/2023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56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7F60-1E62-4B7D-AC40-CE5E4219B4AD}" type="datetime1">
              <a:rPr lang="fr-FR" smtClean="0"/>
              <a:t>06/03/2023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C936-6DD6-4A69-BA77-A73783DB6D13}" type="datetime1">
              <a:rPr lang="fr-FR" smtClean="0"/>
              <a:t>06/03/2023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tableurs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8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2C7A-8DF2-4F4B-B3C9-A051C3279907}" type="datetime1">
              <a:rPr lang="fr-FR" smtClean="0"/>
              <a:t>06/03/2023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tableurs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0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44" y="-8101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3250" b="1" dirty="0"/>
              <a:t>📈 Les tableurs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128" name="Espace réservé du numéro de diapositive 127">
            <a:extLst>
              <a:ext uri="{FF2B5EF4-FFF2-40B4-BE49-F238E27FC236}">
                <a16:creationId xmlns:a16="http://schemas.microsoft.com/office/drawing/2014/main" id="{DD02BE54-481D-44D0-85E5-D9D272E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99538" y="80661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5F0422BD-6B79-4D33-AA92-59EBEDD3FAE2}"/>
              </a:ext>
            </a:extLst>
          </p:cNvPr>
          <p:cNvGrpSpPr/>
          <p:nvPr/>
        </p:nvGrpSpPr>
        <p:grpSpPr>
          <a:xfrm>
            <a:off x="135260" y="948203"/>
            <a:ext cx="9635478" cy="5399925"/>
            <a:chOff x="222099" y="543669"/>
            <a:chExt cx="9234085" cy="500077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585D81A-76C5-4E98-9620-E241AFDF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816" y="601927"/>
              <a:ext cx="9006368" cy="4878449"/>
            </a:xfrm>
            <a:prstGeom prst="rect">
              <a:avLst/>
            </a:prstGeom>
          </p:spPr>
        </p:pic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4F5A921-1D8A-4BF6-82E7-801C23BD79CF}"/>
                </a:ext>
              </a:extLst>
            </p:cNvPr>
            <p:cNvSpPr/>
            <p:nvPr/>
          </p:nvSpPr>
          <p:spPr>
            <a:xfrm>
              <a:off x="454868" y="836940"/>
              <a:ext cx="6155871" cy="35567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AE484-EBDA-478F-978F-B463593F35C5}"/>
                </a:ext>
              </a:extLst>
            </p:cNvPr>
            <p:cNvSpPr/>
            <p:nvPr/>
          </p:nvSpPr>
          <p:spPr>
            <a:xfrm>
              <a:off x="6831373" y="867265"/>
              <a:ext cx="1065246" cy="2208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>
                  <a:solidFill>
                    <a:schemeClr val="tx1"/>
                  </a:solidFill>
                </a:rPr>
                <a:t>Le ruban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97FE27F1-4218-4CA8-8B05-DA9D372015F9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6610739" y="977691"/>
              <a:ext cx="220634" cy="4211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EB9D981-3FD8-4A5A-84EE-9568AD70D38E}"/>
                </a:ext>
              </a:extLst>
            </p:cNvPr>
            <p:cNvSpPr/>
            <p:nvPr/>
          </p:nvSpPr>
          <p:spPr>
            <a:xfrm>
              <a:off x="454868" y="692520"/>
              <a:ext cx="2774691" cy="155024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53A311-32EB-4D29-AAAE-045DB4F77C89}"/>
                </a:ext>
              </a:extLst>
            </p:cNvPr>
            <p:cNvSpPr/>
            <p:nvPr/>
          </p:nvSpPr>
          <p:spPr>
            <a:xfrm>
              <a:off x="3455727" y="543669"/>
              <a:ext cx="1835896" cy="2764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>
                  <a:solidFill>
                    <a:schemeClr val="tx1"/>
                  </a:solidFill>
                </a:rPr>
                <a:t>Les onglets du menu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F3396E2F-70C0-4DD2-90BF-D9BA70CC67C6}"/>
                </a:ext>
              </a:extLst>
            </p:cNvPr>
            <p:cNvCxnSpPr>
              <a:cxnSpLocks/>
              <a:stCxn id="14" idx="1"/>
              <a:endCxn id="13" idx="3"/>
            </p:cNvCxnSpPr>
            <p:nvPr/>
          </p:nvCxnSpPr>
          <p:spPr>
            <a:xfrm flipH="1">
              <a:off x="3229560" y="681898"/>
              <a:ext cx="226168" cy="8813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79A671-A1B7-4FCA-A2F0-89847819B22B}"/>
                </a:ext>
              </a:extLst>
            </p:cNvPr>
            <p:cNvSpPr/>
            <p:nvPr/>
          </p:nvSpPr>
          <p:spPr>
            <a:xfrm>
              <a:off x="5291623" y="1848775"/>
              <a:ext cx="1243257" cy="6927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25" b="1" dirty="0">
                  <a:solidFill>
                    <a:schemeClr val="tx1"/>
                  </a:solidFill>
                </a:rPr>
                <a:t>Le classeur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2A6D58-C840-4B71-9B62-87C2B9CDDEDF}"/>
                </a:ext>
              </a:extLst>
            </p:cNvPr>
            <p:cNvSpPr/>
            <p:nvPr/>
          </p:nvSpPr>
          <p:spPr>
            <a:xfrm>
              <a:off x="640406" y="4238533"/>
              <a:ext cx="1747644" cy="6896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>
                  <a:solidFill>
                    <a:schemeClr val="tx1"/>
                  </a:solidFill>
                </a:rPr>
                <a:t>Les feuilles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On peut en ajouter  (</a:t>
              </a:r>
              <a:r>
                <a:rPr lang="fr-FR" sz="1463" b="1" i="1" dirty="0">
                  <a:solidFill>
                    <a:srgbClr val="FFC000"/>
                  </a:solidFill>
                </a:rPr>
                <a:t>+</a:t>
              </a:r>
              <a:r>
                <a:rPr lang="fr-FR" sz="813" i="1" dirty="0">
                  <a:solidFill>
                    <a:schemeClr val="tx1"/>
                  </a:solidFill>
                </a:rPr>
                <a:t>), les renommer (</a:t>
              </a:r>
              <a:r>
                <a:rPr lang="fr-FR" sz="813" b="1" i="1" dirty="0">
                  <a:solidFill>
                    <a:srgbClr val="FFC000"/>
                  </a:solidFill>
                </a:rPr>
                <a:t>double clic</a:t>
              </a:r>
              <a:r>
                <a:rPr lang="fr-FR" sz="813" i="1" dirty="0">
                  <a:solidFill>
                    <a:schemeClr val="tx1"/>
                  </a:solidFill>
                </a:rPr>
                <a:t>), les supprimer (</a:t>
              </a:r>
              <a:r>
                <a:rPr lang="fr-FR" sz="813" i="1" dirty="0">
                  <a:solidFill>
                    <a:srgbClr val="FFC000"/>
                  </a:solidFill>
                </a:rPr>
                <a:t>clic droit</a:t>
              </a:r>
              <a:r>
                <a:rPr lang="fr-FR" sz="813" i="1" dirty="0">
                  <a:solidFill>
                    <a:schemeClr val="tx1"/>
                  </a:solidFill>
                </a:rPr>
                <a:t>), les déplacer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D737B15A-D985-4EF8-A770-245C6C473381}"/>
                </a:ext>
              </a:extLst>
            </p:cNvPr>
            <p:cNvCxnSpPr>
              <a:cxnSpLocks/>
            </p:cNvCxnSpPr>
            <p:nvPr/>
          </p:nvCxnSpPr>
          <p:spPr>
            <a:xfrm>
              <a:off x="1235723" y="4945767"/>
              <a:ext cx="0" cy="33333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0C9CDAAC-BB16-45AA-BFED-9F55D8B21E12}"/>
                </a:ext>
              </a:extLst>
            </p:cNvPr>
            <p:cNvSpPr/>
            <p:nvPr/>
          </p:nvSpPr>
          <p:spPr>
            <a:xfrm>
              <a:off x="1049799" y="5267335"/>
              <a:ext cx="360289" cy="9772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BB8C3CC-A412-4BA4-A058-AE2B08E699B5}"/>
                </a:ext>
              </a:extLst>
            </p:cNvPr>
            <p:cNvSpPr/>
            <p:nvPr/>
          </p:nvSpPr>
          <p:spPr>
            <a:xfrm>
              <a:off x="549445" y="1413609"/>
              <a:ext cx="500354" cy="1604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8C6E6E-91E3-4D14-B3B5-D43F022A1049}"/>
                </a:ext>
              </a:extLst>
            </p:cNvPr>
            <p:cNvSpPr/>
            <p:nvPr/>
          </p:nvSpPr>
          <p:spPr>
            <a:xfrm>
              <a:off x="640404" y="1674683"/>
              <a:ext cx="1470495" cy="11250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dirty="0">
                  <a:solidFill>
                    <a:schemeClr val="tx1"/>
                  </a:solidFill>
                </a:rPr>
                <a:t>Les cellules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Intersection entre ligne et colonne. Pour y saisir du texte, on clique dessus. 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Pour valider : touche « entrée » 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On peut également en sélectionner plusieurs en cliquant et glissant 👉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46F58757-538C-4CD3-B9B6-B2C8C5E36796}"/>
                </a:ext>
              </a:extLst>
            </p:cNvPr>
            <p:cNvCxnSpPr>
              <a:cxnSpLocks/>
              <a:stCxn id="25" idx="0"/>
              <a:endCxn id="24" idx="6"/>
            </p:cNvCxnSpPr>
            <p:nvPr/>
          </p:nvCxnSpPr>
          <p:spPr>
            <a:xfrm flipH="1" flipV="1">
              <a:off x="1049799" y="1493858"/>
              <a:ext cx="325853" cy="18082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ACE0C1-6646-48D3-ACF2-A30131D55A3A}"/>
                </a:ext>
              </a:extLst>
            </p:cNvPr>
            <p:cNvSpPr/>
            <p:nvPr/>
          </p:nvSpPr>
          <p:spPr>
            <a:xfrm>
              <a:off x="4169618" y="1312496"/>
              <a:ext cx="591421" cy="1457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b="1" i="1" dirty="0">
                  <a:solidFill>
                    <a:schemeClr val="tx1"/>
                  </a:solidFill>
                </a:rPr>
                <a:t>Colonnes</a:t>
              </a: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3207992D-41BB-4A52-A334-A9AC4F5FA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8983" y="1385352"/>
              <a:ext cx="220634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8EB3CD46-81B0-490F-867C-BF70EAE6EE3F}"/>
                </a:ext>
              </a:extLst>
            </p:cNvPr>
            <p:cNvCxnSpPr>
              <a:cxnSpLocks/>
            </p:cNvCxnSpPr>
            <p:nvPr/>
          </p:nvCxnSpPr>
          <p:spPr>
            <a:xfrm>
              <a:off x="4765800" y="1385352"/>
              <a:ext cx="293136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9F02E78-0F29-458C-9047-DB1F9A78B87E}"/>
                </a:ext>
              </a:extLst>
            </p:cNvPr>
            <p:cNvSpPr/>
            <p:nvPr/>
          </p:nvSpPr>
          <p:spPr>
            <a:xfrm>
              <a:off x="222099" y="2968295"/>
              <a:ext cx="591421" cy="1457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b="1" i="1" dirty="0">
                  <a:solidFill>
                    <a:schemeClr val="tx1"/>
                  </a:solidFill>
                </a:rPr>
                <a:t>Lignes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13DF585B-39D7-4F44-A53A-EBC160270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772" y="3125415"/>
              <a:ext cx="7487" cy="23397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D6DC0F4D-0097-44D1-B142-4BFA40A4BC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197" y="2744445"/>
              <a:ext cx="0" cy="22384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30722B81-690F-4AF5-B743-5AF956B95032}"/>
                </a:ext>
              </a:extLst>
            </p:cNvPr>
            <p:cNvSpPr/>
            <p:nvPr/>
          </p:nvSpPr>
          <p:spPr>
            <a:xfrm>
              <a:off x="390227" y="1192619"/>
              <a:ext cx="500354" cy="1604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DF7B779-D884-4378-82F4-9897057A0F3D}"/>
                </a:ext>
              </a:extLst>
            </p:cNvPr>
            <p:cNvCxnSpPr>
              <a:cxnSpLocks/>
              <a:stCxn id="24" idx="0"/>
              <a:endCxn id="42" idx="4"/>
            </p:cNvCxnSpPr>
            <p:nvPr/>
          </p:nvCxnSpPr>
          <p:spPr>
            <a:xfrm flipH="1" flipV="1">
              <a:off x="640404" y="1353116"/>
              <a:ext cx="159218" cy="6049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B7DED9AA-523F-40DF-853A-B39D8C951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0899" y="1677352"/>
              <a:ext cx="1842035" cy="112502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B0FF904-B99A-4DED-9F3F-0C427838E175}"/>
                </a:ext>
              </a:extLst>
            </p:cNvPr>
            <p:cNvSpPr/>
            <p:nvPr/>
          </p:nvSpPr>
          <p:spPr>
            <a:xfrm>
              <a:off x="2638174" y="2668128"/>
              <a:ext cx="817554" cy="1369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Plage B2 : D10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FC4C9FA3-5D01-4A9B-BB51-1B6CE3E8F73B}"/>
                </a:ext>
              </a:extLst>
            </p:cNvPr>
            <p:cNvGrpSpPr/>
            <p:nvPr/>
          </p:nvGrpSpPr>
          <p:grpSpPr>
            <a:xfrm>
              <a:off x="988509" y="2779791"/>
              <a:ext cx="817554" cy="772040"/>
              <a:chOff x="1248083" y="3288130"/>
              <a:chExt cx="1006220" cy="95020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992FB2-FFE9-4F09-8B36-699C806DFEA2}"/>
                  </a:ext>
                </a:extLst>
              </p:cNvPr>
              <p:cNvSpPr/>
              <p:nvPr/>
            </p:nvSpPr>
            <p:spPr>
              <a:xfrm>
                <a:off x="1248083" y="3288130"/>
                <a:ext cx="1006220" cy="6121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25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E329F612-8360-4DD0-B392-011101645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8722" y="3361035"/>
                <a:ext cx="664943" cy="366200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05D1B5-041F-4C61-A48B-F8B51888617C}"/>
                  </a:ext>
                </a:extLst>
              </p:cNvPr>
              <p:cNvSpPr/>
              <p:nvPr/>
            </p:nvSpPr>
            <p:spPr>
              <a:xfrm>
                <a:off x="1248083" y="3731715"/>
                <a:ext cx="1006220" cy="5066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13" i="1" dirty="0">
                    <a:solidFill>
                      <a:schemeClr val="tx1"/>
                    </a:solidFill>
                  </a:rPr>
                  <a:t>Copie de cellule en glissant sur la plage désirée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02254EC-BEC7-4C86-992E-2A447894C440}"/>
                </a:ext>
              </a:extLst>
            </p:cNvPr>
            <p:cNvSpPr/>
            <p:nvPr/>
          </p:nvSpPr>
          <p:spPr>
            <a:xfrm>
              <a:off x="6782979" y="1088115"/>
              <a:ext cx="1162034" cy="1604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Permet la mise en page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0855BE3C-47CF-4C3C-A004-BD1E134D1947}"/>
                </a:ext>
              </a:extLst>
            </p:cNvPr>
            <p:cNvSpPr/>
            <p:nvPr/>
          </p:nvSpPr>
          <p:spPr>
            <a:xfrm>
              <a:off x="8550057" y="5348982"/>
              <a:ext cx="664598" cy="19545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E52E50A-F294-48B2-B45F-232D0091B436}"/>
                </a:ext>
              </a:extLst>
            </p:cNvPr>
            <p:cNvSpPr/>
            <p:nvPr/>
          </p:nvSpPr>
          <p:spPr>
            <a:xfrm>
              <a:off x="8213177" y="4690586"/>
              <a:ext cx="756755" cy="4382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Pour zoomer sur le document</a:t>
              </a:r>
            </a:p>
          </p:txBody>
        </p:sp>
        <p:cxnSp>
          <p:nvCxnSpPr>
            <p:cNvPr id="96" name="Connecteur droit avec flèche 95">
              <a:extLst>
                <a:ext uri="{FF2B5EF4-FFF2-40B4-BE49-F238E27FC236}">
                  <a16:creationId xmlns:a16="http://schemas.microsoft.com/office/drawing/2014/main" id="{AB23B837-5D3D-4912-A05B-2EE7F0BEA5B5}"/>
                </a:ext>
              </a:extLst>
            </p:cNvPr>
            <p:cNvCxnSpPr>
              <a:cxnSpLocks/>
              <a:stCxn id="95" idx="3"/>
              <a:endCxn id="94" idx="0"/>
            </p:cNvCxnSpPr>
            <p:nvPr/>
          </p:nvCxnSpPr>
          <p:spPr>
            <a:xfrm flipH="1">
              <a:off x="8882356" y="4909689"/>
              <a:ext cx="87575" cy="43929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11A64C3-0BC3-442E-B68D-AD2A6A35AFEC}"/>
                </a:ext>
              </a:extLst>
            </p:cNvPr>
            <p:cNvSpPr/>
            <p:nvPr/>
          </p:nvSpPr>
          <p:spPr>
            <a:xfrm>
              <a:off x="1607410" y="1214385"/>
              <a:ext cx="2371899" cy="105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Affichage de ce qu’il y a dans les cellules</a:t>
              </a: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9D153D51-47AE-41B4-83EB-7320221418CA}"/>
                </a:ext>
              </a:extLst>
            </p:cNvPr>
            <p:cNvSpPr/>
            <p:nvPr/>
          </p:nvSpPr>
          <p:spPr>
            <a:xfrm>
              <a:off x="1576644" y="1179262"/>
              <a:ext cx="2588213" cy="18409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5B2C53E-C996-4C92-A7EC-5102327EBE38}"/>
              </a:ext>
            </a:extLst>
          </p:cNvPr>
          <p:cNvGrpSpPr/>
          <p:nvPr/>
        </p:nvGrpSpPr>
        <p:grpSpPr>
          <a:xfrm>
            <a:off x="1858526" y="3447541"/>
            <a:ext cx="7560707" cy="1825782"/>
            <a:chOff x="1649963" y="2005032"/>
            <a:chExt cx="9305486" cy="2247116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62ECCF78-76CD-4467-AECE-264370B0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2889" y="2880156"/>
              <a:ext cx="1876687" cy="257211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AA4CA677-2F62-4071-B9C5-9A9076B4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91596" y="2639636"/>
              <a:ext cx="7363853" cy="514422"/>
            </a:xfrm>
            <a:prstGeom prst="rect">
              <a:avLst/>
            </a:prstGeom>
          </p:spPr>
        </p:pic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CCEB147F-FE1C-4107-8C59-51686436656F}"/>
                </a:ext>
              </a:extLst>
            </p:cNvPr>
            <p:cNvSpPr/>
            <p:nvPr/>
          </p:nvSpPr>
          <p:spPr>
            <a:xfrm>
              <a:off x="4840803" y="2913539"/>
              <a:ext cx="2089820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73C05F-EBE1-4085-A52C-9517DFD0B84E}"/>
                </a:ext>
              </a:extLst>
            </p:cNvPr>
            <p:cNvSpPr/>
            <p:nvPr/>
          </p:nvSpPr>
          <p:spPr>
            <a:xfrm>
              <a:off x="4401234" y="3553434"/>
              <a:ext cx="1129453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Alignement du texte dans les cellules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A708691A-8ED7-4B31-8425-4A4CB29C6A56}"/>
                </a:ext>
              </a:extLst>
            </p:cNvPr>
            <p:cNvCxnSpPr>
              <a:cxnSpLocks/>
              <a:stCxn id="48" idx="0"/>
              <a:endCxn id="47" idx="3"/>
            </p:cNvCxnSpPr>
            <p:nvPr/>
          </p:nvCxnSpPr>
          <p:spPr>
            <a:xfrm flipV="1">
              <a:off x="4965961" y="3118836"/>
              <a:ext cx="180889" cy="43459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C2DF73D7-9821-418C-B677-2E0E3CAD27BC}"/>
                </a:ext>
              </a:extLst>
            </p:cNvPr>
            <p:cNvSpPr/>
            <p:nvPr/>
          </p:nvSpPr>
          <p:spPr>
            <a:xfrm>
              <a:off x="9094230" y="2896847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E0F5D0-F747-4485-9CB8-D8761838A9C1}"/>
                </a:ext>
              </a:extLst>
            </p:cNvPr>
            <p:cNvSpPr/>
            <p:nvPr/>
          </p:nvSpPr>
          <p:spPr>
            <a:xfrm>
              <a:off x="8448682" y="3307389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Choix des bordures du tableau</a:t>
              </a:r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ADBD6A7E-67DB-4353-AD13-E5E6BB5985E8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9163780" y="3147961"/>
              <a:ext cx="60960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C2617369-F271-4BE2-9946-159BFF0D2F23}"/>
                </a:ext>
              </a:extLst>
            </p:cNvPr>
            <p:cNvSpPr/>
            <p:nvPr/>
          </p:nvSpPr>
          <p:spPr>
            <a:xfrm>
              <a:off x="6909624" y="2606552"/>
              <a:ext cx="709133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D7B9F9B-8299-447D-8376-87A0B37B6C96}"/>
                </a:ext>
              </a:extLst>
            </p:cNvPr>
            <p:cNvSpPr/>
            <p:nvPr/>
          </p:nvSpPr>
          <p:spPr>
            <a:xfrm>
              <a:off x="6585580" y="2005032"/>
              <a:ext cx="1430196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Options pour trier les lignes et les colonnes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7F3646BE-2DCB-422E-BDCA-6299DBC10D90}"/>
                </a:ext>
              </a:extLst>
            </p:cNvPr>
            <p:cNvCxnSpPr>
              <a:cxnSpLocks/>
              <a:stCxn id="60" idx="2"/>
              <a:endCxn id="55" idx="0"/>
            </p:cNvCxnSpPr>
            <p:nvPr/>
          </p:nvCxnSpPr>
          <p:spPr>
            <a:xfrm flipH="1">
              <a:off x="7264191" y="2329328"/>
              <a:ext cx="36487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6DC5F0AF-EA12-44EA-B136-E0ED004BB27C}"/>
                </a:ext>
              </a:extLst>
            </p:cNvPr>
            <p:cNvSpPr/>
            <p:nvPr/>
          </p:nvSpPr>
          <p:spPr>
            <a:xfrm>
              <a:off x="1649963" y="2907441"/>
              <a:ext cx="32485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C5EF1FB-983A-4A1D-80C0-564088BBF8D3}"/>
                </a:ext>
              </a:extLst>
            </p:cNvPr>
            <p:cNvSpPr/>
            <p:nvPr/>
          </p:nvSpPr>
          <p:spPr>
            <a:xfrm>
              <a:off x="2796720" y="3307389"/>
              <a:ext cx="1007592" cy="6807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Mise en page :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Type et taille de police, couleur</a:t>
              </a:r>
            </a:p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Gras, italique…</a:t>
              </a:r>
            </a:p>
          </p:txBody>
        </p: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15A00B08-BAC8-4159-B412-E7E11D5088A9}"/>
                </a:ext>
              </a:extLst>
            </p:cNvPr>
            <p:cNvCxnSpPr>
              <a:cxnSpLocks/>
              <a:stCxn id="64" idx="0"/>
              <a:endCxn id="63" idx="4"/>
            </p:cNvCxnSpPr>
            <p:nvPr/>
          </p:nvCxnSpPr>
          <p:spPr>
            <a:xfrm flipH="1" flipV="1">
              <a:off x="3274214" y="3147961"/>
              <a:ext cx="26302" cy="15942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BF49708-681D-4669-81D6-62223ED80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592" t="15533" r="15879" b="17810"/>
            <a:stretch/>
          </p:blipFill>
          <p:spPr>
            <a:xfrm>
              <a:off x="6263030" y="3483452"/>
              <a:ext cx="304800" cy="30480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3F47043F-E078-403B-97B0-BC3AD3ACAA4A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6050551" y="3118836"/>
              <a:ext cx="364879" cy="36461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96F74DD-BE35-4446-8ECE-3E531BBA4CC3}"/>
                </a:ext>
              </a:extLst>
            </p:cNvPr>
            <p:cNvSpPr/>
            <p:nvPr/>
          </p:nvSpPr>
          <p:spPr>
            <a:xfrm>
              <a:off x="5806280" y="3788253"/>
              <a:ext cx="1296140" cy="4638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Permet de fusionner des cellules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7BC4733E-A7BE-4B17-859E-A1CD89A29F41}"/>
                </a:ext>
              </a:extLst>
            </p:cNvPr>
            <p:cNvSpPr/>
            <p:nvPr/>
          </p:nvSpPr>
          <p:spPr>
            <a:xfrm>
              <a:off x="6964564" y="2896847"/>
              <a:ext cx="105121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ECB4CC-D509-4FEB-8C39-ECDE1DA1F671}"/>
                </a:ext>
              </a:extLst>
            </p:cNvPr>
            <p:cNvSpPr/>
            <p:nvPr/>
          </p:nvSpPr>
          <p:spPr>
            <a:xfrm>
              <a:off x="6968912" y="3280020"/>
              <a:ext cx="1063279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Option format des nombres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AED79988-D761-4C0A-94C3-D800CBFDE329}"/>
                </a:ext>
              </a:extLst>
            </p:cNvPr>
            <p:cNvCxnSpPr>
              <a:cxnSpLocks/>
              <a:stCxn id="69" idx="4"/>
            </p:cNvCxnSpPr>
            <p:nvPr/>
          </p:nvCxnSpPr>
          <p:spPr>
            <a:xfrm>
              <a:off x="7490170" y="3137367"/>
              <a:ext cx="209249" cy="17002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81818A0D-7EE9-42C1-84FC-465840D2FCCE}"/>
                </a:ext>
              </a:extLst>
            </p:cNvPr>
            <p:cNvSpPr/>
            <p:nvPr/>
          </p:nvSpPr>
          <p:spPr>
            <a:xfrm>
              <a:off x="3572932" y="2606552"/>
              <a:ext cx="828302" cy="240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4088753-4ACD-4D99-BC79-A32E9EC19D70}"/>
                </a:ext>
              </a:extLst>
            </p:cNvPr>
            <p:cNvSpPr/>
            <p:nvPr/>
          </p:nvSpPr>
          <p:spPr>
            <a:xfrm>
              <a:off x="3248888" y="2005032"/>
              <a:ext cx="1304452" cy="3242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13" i="1" dirty="0">
                  <a:solidFill>
                    <a:schemeClr val="tx1"/>
                  </a:solidFill>
                </a:rPr>
                <a:t>Options pour couper, copier, coller</a:t>
              </a:r>
            </a:p>
          </p:txBody>
        </p: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EF8104B9-C6B0-49E5-83FB-8C1E2A8ACBD9}"/>
                </a:ext>
              </a:extLst>
            </p:cNvPr>
            <p:cNvCxnSpPr>
              <a:cxnSpLocks/>
              <a:stCxn id="73" idx="2"/>
              <a:endCxn id="72" idx="0"/>
            </p:cNvCxnSpPr>
            <p:nvPr/>
          </p:nvCxnSpPr>
          <p:spPr>
            <a:xfrm>
              <a:off x="3901114" y="2329328"/>
              <a:ext cx="85969" cy="27722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Image 74">
            <a:extLst>
              <a:ext uri="{FF2B5EF4-FFF2-40B4-BE49-F238E27FC236}">
                <a16:creationId xmlns:a16="http://schemas.microsoft.com/office/drawing/2014/main" id="{FB82D111-4794-43D2-AAA7-2C51A936D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917" y="113744"/>
            <a:ext cx="1255722" cy="69286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F5E2FDEA-7401-45C9-88D1-94B369B8D9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3804" y="113745"/>
            <a:ext cx="1046201" cy="692867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D3A7E4E2-621A-4166-9080-86645CB1F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1173" y="133303"/>
            <a:ext cx="1310600" cy="6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278AABB-92FA-4ADE-B68C-5447FDE1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525807" y="708158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:a16="http://schemas.microsoft.com/office/drawing/2014/main" id="{3F6A3CF2-6A01-4A59-9CA5-50D216D3D6FD}"/>
              </a:ext>
            </a:extLst>
          </p:cNvPr>
          <p:cNvSpPr txBox="1">
            <a:spLocks/>
          </p:cNvSpPr>
          <p:nvPr/>
        </p:nvSpPr>
        <p:spPr>
          <a:xfrm>
            <a:off x="1183342" y="-185449"/>
            <a:ext cx="8041622" cy="107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➗ Les formules</a:t>
            </a:r>
            <a:endParaRPr lang="fr-FR" sz="3250" dirty="0">
              <a:solidFill>
                <a:srgbClr val="FFC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95D579-22B7-4781-ADC3-67C27EFADC0B}"/>
              </a:ext>
            </a:extLst>
          </p:cNvPr>
          <p:cNvSpPr txBox="1"/>
          <p:nvPr/>
        </p:nvSpPr>
        <p:spPr>
          <a:xfrm>
            <a:off x="611882" y="701620"/>
            <a:ext cx="8371774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🎉 Elles permettent de faires les calculs demandés automatiquement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Si on modifie les données qui font partie d’un calcul, le résultat est modifié automatiquement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💡Elles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permettent également de réaliser des opérations non mathématiques : modifier du texte, chercher ou tester des éléments </a:t>
            </a:r>
            <a:endParaRPr lang="fr-FR" sz="14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1D353D7-709F-47C0-BD18-557520292CAD}"/>
              </a:ext>
            </a:extLst>
          </p:cNvPr>
          <p:cNvGrpSpPr/>
          <p:nvPr/>
        </p:nvGrpSpPr>
        <p:grpSpPr>
          <a:xfrm>
            <a:off x="525807" y="2222211"/>
            <a:ext cx="8994353" cy="3826913"/>
            <a:chOff x="773905" y="1270078"/>
            <a:chExt cx="8574883" cy="382691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D355EDC9-9157-4D8D-A3B2-D86FB87B1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306" t="40542" r="23461" b="20609"/>
            <a:stretch/>
          </p:blipFill>
          <p:spPr>
            <a:xfrm>
              <a:off x="3222608" y="2335050"/>
              <a:ext cx="3646520" cy="914121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2881BEE-29C0-4AEB-ACE1-4F65CFA40F1F}"/>
                </a:ext>
              </a:extLst>
            </p:cNvPr>
            <p:cNvSpPr txBox="1"/>
            <p:nvPr/>
          </p:nvSpPr>
          <p:spPr>
            <a:xfrm>
              <a:off x="1760724" y="1270078"/>
              <a:ext cx="6427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💡 Construire des « formules »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BA425F8-A81E-44F0-89CE-7D15B07AD053}"/>
                </a:ext>
              </a:extLst>
            </p:cNvPr>
            <p:cNvSpPr txBox="1"/>
            <p:nvPr/>
          </p:nvSpPr>
          <p:spPr>
            <a:xfrm>
              <a:off x="804863" y="1657417"/>
              <a:ext cx="8543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/>
                <a:t>Pour obtenir le stock final manuellement dans le tableau ci-dessous, le calcul est :</a:t>
              </a:r>
            </a:p>
            <a:p>
              <a:pPr algn="ctr"/>
              <a:r>
                <a:rPr lang="fr-FR" sz="1200" b="1" dirty="0"/>
                <a:t>15 + 8 – 4 = 19</a:t>
              </a:r>
            </a:p>
            <a:p>
              <a:pPr algn="just"/>
              <a:r>
                <a:rPr lang="fr-FR" sz="1200" dirty="0"/>
                <a:t>Le nombre 19 sera saisi dans la cellule D2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1721FA9-314F-4960-B7CF-096F55278F7E}"/>
                </a:ext>
              </a:extLst>
            </p:cNvPr>
            <p:cNvSpPr txBox="1"/>
            <p:nvPr/>
          </p:nvSpPr>
          <p:spPr>
            <a:xfrm>
              <a:off x="773905" y="3249172"/>
              <a:ext cx="8482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Néanmoins, ce résultat ne se modifiera pas si l’un des nombres (15, 8 ou 4) est modifié. </a:t>
              </a:r>
              <a:endParaRPr lang="fr-FR" sz="16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F78206A-BF13-41B8-B5AB-1C896956B5F0}"/>
                </a:ext>
              </a:extLst>
            </p:cNvPr>
            <p:cNvSpPr txBox="1"/>
            <p:nvPr/>
          </p:nvSpPr>
          <p:spPr>
            <a:xfrm>
              <a:off x="773905" y="3664723"/>
              <a:ext cx="8543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💡 Pour automatiser ce calcul, vous allez construire une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formule</a:t>
              </a: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dans la cellule D2. Cette formule fera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référence </a:t>
              </a: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aux cellules contenant les nombres à utiliser et sera précédée du signe </a:t>
              </a:r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= </a:t>
              </a:r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pour qu’Excel comprenne qu’il s’agit d’une formule de calcul. </a:t>
              </a:r>
            </a:p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La formule sera donc la suivante 👇 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=A2+B2-C2</a:t>
              </a:r>
              <a:endParaRPr lang="fr-FR" sz="1600" b="1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C30C5FA-A4AD-47C5-BD1F-1A19E41786A1}"/>
                </a:ext>
              </a:extLst>
            </p:cNvPr>
            <p:cNvSpPr txBox="1"/>
            <p:nvPr/>
          </p:nvSpPr>
          <p:spPr>
            <a:xfrm>
              <a:off x="804861" y="4432653"/>
              <a:ext cx="8482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❗ Aucun espace entre les termes dans une formule</a:t>
              </a:r>
              <a:endParaRPr lang="fr-FR" sz="16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670CF15-CBC3-46B7-BAD8-43FEE70C4942}"/>
                </a:ext>
              </a:extLst>
            </p:cNvPr>
            <p:cNvSpPr txBox="1"/>
            <p:nvPr/>
          </p:nvSpPr>
          <p:spPr>
            <a:xfrm>
              <a:off x="835817" y="4635326"/>
              <a:ext cx="848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❗ Les priorités mathématiques s’appliquent : multiplications et divisions en premier s’il n’y a pas de parenthèses</a:t>
              </a:r>
            </a:p>
            <a:p>
              <a:pPr algn="ctr"/>
              <a:r>
                <a:rPr lang="fr-FR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Exemple : </a:t>
              </a:r>
              <a:r>
                <a:rPr lang="fr-FR" sz="11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 * 3 + 4 = 10 </a:t>
              </a:r>
              <a:r>
                <a:rPr lang="fr-FR" sz="11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mais </a:t>
              </a:r>
              <a:r>
                <a:rPr lang="fr-FR" sz="105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 * (3 + 4 ) = 14</a:t>
              </a:r>
              <a:endParaRPr lang="fr-FR" sz="105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6142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6" y="57404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3246A1CA-2CAC-4424-98BA-DB28D8A5F16C}"/>
              </a:ext>
            </a:extLst>
          </p:cNvPr>
          <p:cNvSpPr txBox="1">
            <a:spLocks/>
          </p:cNvSpPr>
          <p:nvPr/>
        </p:nvSpPr>
        <p:spPr>
          <a:xfrm>
            <a:off x="728956" y="-236508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➗ Les formules</a:t>
            </a:r>
            <a:endParaRPr lang="fr-FR" sz="3250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11672AC4-A4DB-403B-9D69-61A48DAD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43213"/>
              </p:ext>
            </p:extLst>
          </p:nvPr>
        </p:nvGraphicFramePr>
        <p:xfrm>
          <a:off x="728956" y="737883"/>
          <a:ext cx="1566062" cy="203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15">
                  <a:extLst>
                    <a:ext uri="{9D8B030D-6E8A-4147-A177-3AD203B41FA5}">
                      <a16:colId xmlns:a16="http://schemas.microsoft.com/office/drawing/2014/main" val="939704084"/>
                    </a:ext>
                  </a:extLst>
                </a:gridCol>
                <a:gridCol w="1223647">
                  <a:extLst>
                    <a:ext uri="{9D8B030D-6E8A-4147-A177-3AD203B41FA5}">
                      <a16:colId xmlns:a16="http://schemas.microsoft.com/office/drawing/2014/main" val="201867947"/>
                    </a:ext>
                  </a:extLst>
                </a:gridCol>
              </a:tblGrid>
              <a:tr h="41409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Les opérateurs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63703"/>
                  </a:ext>
                </a:extLst>
              </a:tr>
              <a:tr h="414098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Addition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301514"/>
                  </a:ext>
                </a:extLst>
              </a:tr>
              <a:tr h="414098">
                <a:tc>
                  <a:txBody>
                    <a:bodyPr/>
                    <a:lstStyle/>
                    <a:p>
                      <a:r>
                        <a:rPr lang="fr-FR" sz="1200" dirty="0"/>
                        <a:t>-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Soustraction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55862"/>
                  </a:ext>
                </a:extLst>
              </a:tr>
              <a:tr h="414098">
                <a:tc>
                  <a:txBody>
                    <a:bodyPr/>
                    <a:lstStyle/>
                    <a:p>
                      <a:r>
                        <a:rPr lang="fr-FR" sz="1200" dirty="0"/>
                        <a:t>*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Multiplication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04866"/>
                  </a:ext>
                </a:extLst>
              </a:tr>
              <a:tr h="376571">
                <a:tc>
                  <a:txBody>
                    <a:bodyPr/>
                    <a:lstStyle/>
                    <a:p>
                      <a:r>
                        <a:rPr lang="fr-FR" sz="1200" dirty="0"/>
                        <a:t>/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Division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0275"/>
                  </a:ext>
                </a:extLst>
              </a:tr>
            </a:tbl>
          </a:graphicData>
        </a:graphic>
      </p:graphicFrame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E76BBCD8-457A-4F57-A600-3AE937E5C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751581"/>
              </p:ext>
            </p:extLst>
          </p:nvPr>
        </p:nvGraphicFramePr>
        <p:xfrm>
          <a:off x="2855993" y="737883"/>
          <a:ext cx="3945698" cy="173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361">
                  <a:extLst>
                    <a:ext uri="{9D8B030D-6E8A-4147-A177-3AD203B41FA5}">
                      <a16:colId xmlns:a16="http://schemas.microsoft.com/office/drawing/2014/main" val="3578337704"/>
                    </a:ext>
                  </a:extLst>
                </a:gridCol>
                <a:gridCol w="1272337">
                  <a:extLst>
                    <a:ext uri="{9D8B030D-6E8A-4147-A177-3AD203B41FA5}">
                      <a16:colId xmlns:a16="http://schemas.microsoft.com/office/drawing/2014/main" val="2137372040"/>
                    </a:ext>
                  </a:extLst>
                </a:gridCol>
              </a:tblGrid>
              <a:tr h="301308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Calculs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Tableur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58579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fr-FR" sz="1100" dirty="0"/>
                        <a:t>Somme de B2 et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=B2+B4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3271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fr-FR" sz="1100" dirty="0"/>
                        <a:t>Somme de B2 à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=SOMME(B2:B4)</a:t>
                      </a:r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9984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r>
                        <a:rPr lang="fr-FR" sz="1100" dirty="0"/>
                        <a:t>Moyenne des valeurs de B2 à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=MOYENNE(B2:B4)</a:t>
                      </a:r>
                    </a:p>
                    <a:p>
                      <a:endParaRPr lang="fr-FR" sz="1100" dirty="0"/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0175"/>
                  </a:ext>
                </a:extLst>
              </a:tr>
              <a:tr h="375588">
                <a:tc>
                  <a:txBody>
                    <a:bodyPr/>
                    <a:lstStyle/>
                    <a:p>
                      <a:r>
                        <a:rPr lang="fr-FR" sz="1100" dirty="0"/>
                        <a:t>Maximum des valeurs de B2 à B4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=MAX(B2:B4)</a:t>
                      </a:r>
                    </a:p>
                    <a:p>
                      <a:endParaRPr lang="fr-FR" sz="1100" dirty="0"/>
                    </a:p>
                  </a:txBody>
                  <a:tcPr marL="74295" marR="74295" marT="37148" marB="371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02842"/>
                  </a:ext>
                </a:extLst>
              </a:tr>
            </a:tbl>
          </a:graphicData>
        </a:graphic>
      </p:graphicFrame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E91E5E7-B52F-462E-9ED6-29E22204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7B2E80-7BC0-44EA-AA4D-A3059F12EF5E}"/>
              </a:ext>
            </a:extLst>
          </p:cNvPr>
          <p:cNvSpPr txBox="1"/>
          <p:nvPr/>
        </p:nvSpPr>
        <p:spPr>
          <a:xfrm>
            <a:off x="6911788" y="1384601"/>
            <a:ext cx="2680447" cy="9925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950" dirty="0"/>
              <a:t>🎉 Vous pouvez chercher sur internet les formules qui existent</a:t>
            </a:r>
          </a:p>
        </p:txBody>
      </p:sp>
    </p:spTree>
    <p:extLst>
      <p:ext uri="{BB962C8B-B14F-4D97-AF65-F5344CB8AC3E}">
        <p14:creationId xmlns:p14="http://schemas.microsoft.com/office/powerpoint/2010/main" val="15196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92105" y="53545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713479" y="-258560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💾 Enregistrer son document</a:t>
            </a:r>
            <a:endParaRPr lang="fr-FR" sz="325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594" y="615799"/>
            <a:ext cx="4527193" cy="403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👉 Il faut enregistrer son travail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DCBBF9E1-1C0C-4130-9D33-742D282B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E4085B9-9053-48B0-AE2F-9E9BBA1FF0D6}"/>
              </a:ext>
            </a:extLst>
          </p:cNvPr>
          <p:cNvGrpSpPr/>
          <p:nvPr/>
        </p:nvGrpSpPr>
        <p:grpSpPr>
          <a:xfrm>
            <a:off x="141164" y="860692"/>
            <a:ext cx="2841621" cy="2746726"/>
            <a:chOff x="666727" y="826470"/>
            <a:chExt cx="3424436" cy="354093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32238B2-66D6-40E6-A4B6-8A8167117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680" b="69086"/>
            <a:stretch/>
          </p:blipFill>
          <p:spPr>
            <a:xfrm>
              <a:off x="1171348" y="1211777"/>
              <a:ext cx="2919815" cy="115570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0A58474-267E-47B1-B715-15B39CA02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6906" b="12674"/>
            <a:stretch/>
          </p:blipFill>
          <p:spPr>
            <a:xfrm>
              <a:off x="1194183" y="1691127"/>
              <a:ext cx="1068139" cy="2676279"/>
            </a:xfrm>
            <a:prstGeom prst="rect">
              <a:avLst/>
            </a:prstGeom>
          </p:spPr>
        </p:pic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0B00D5CD-439E-44AF-88C3-A3BB88413D09}"/>
                </a:ext>
              </a:extLst>
            </p:cNvPr>
            <p:cNvSpPr txBox="1">
              <a:spLocks/>
            </p:cNvSpPr>
            <p:nvPr/>
          </p:nvSpPr>
          <p:spPr>
            <a:xfrm>
              <a:off x="666727" y="826470"/>
              <a:ext cx="912952" cy="403844"/>
            </a:xfrm>
            <a:prstGeom prst="rect">
              <a:avLst/>
            </a:prstGeom>
          </p:spPr>
          <p:txBody>
            <a:bodyPr vert="horz" lIns="74295" tIns="37148" rIns="74295" bIns="37148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75" dirty="0"/>
                <a:t>Excel</a:t>
              </a:r>
            </a:p>
            <a:p>
              <a:pPr marL="0" indent="0">
                <a:buNone/>
              </a:pPr>
              <a:endParaRPr lang="fr-FR" sz="2275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79B47AF-AEEB-4BFF-97CD-4F76A6C57E34}"/>
                </a:ext>
              </a:extLst>
            </p:cNvPr>
            <p:cNvSpPr/>
            <p:nvPr/>
          </p:nvSpPr>
          <p:spPr>
            <a:xfrm>
              <a:off x="1194183" y="1471246"/>
              <a:ext cx="411047" cy="25146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6C0F1A6-8B08-42FA-8F34-7B3B60F8D382}"/>
                </a:ext>
              </a:extLst>
            </p:cNvPr>
            <p:cNvSpPr/>
            <p:nvPr/>
          </p:nvSpPr>
          <p:spPr>
            <a:xfrm>
              <a:off x="1356177" y="3042054"/>
              <a:ext cx="928980" cy="37719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6EF8C47-4BF2-45A4-8A24-BD1E95113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0980" y="2760765"/>
              <a:ext cx="137447" cy="137447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9BB796-2C7C-4149-870B-D520E2C4E4E4}"/>
                </a:ext>
              </a:extLst>
            </p:cNvPr>
            <p:cNvSpPr/>
            <p:nvPr/>
          </p:nvSpPr>
          <p:spPr>
            <a:xfrm>
              <a:off x="918518" y="1471246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/>
                <a:t>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386C39-1AD4-4428-9E96-0C907E141C8D}"/>
                </a:ext>
              </a:extLst>
            </p:cNvPr>
            <p:cNvSpPr/>
            <p:nvPr/>
          </p:nvSpPr>
          <p:spPr>
            <a:xfrm>
              <a:off x="1086825" y="3080008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/>
                <a:t>2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FC19F20-53DE-407D-BD5E-1F0E3108F91D}"/>
              </a:ext>
            </a:extLst>
          </p:cNvPr>
          <p:cNvGrpSpPr/>
          <p:nvPr/>
        </p:nvGrpSpPr>
        <p:grpSpPr>
          <a:xfrm>
            <a:off x="1536324" y="3279651"/>
            <a:ext cx="3439076" cy="3224975"/>
            <a:chOff x="5055258" y="817720"/>
            <a:chExt cx="4040341" cy="411054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F7A99F6-9FF2-4702-8A6A-1C0194C5E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8789"/>
            <a:stretch/>
          </p:blipFill>
          <p:spPr>
            <a:xfrm>
              <a:off x="5319975" y="1197520"/>
              <a:ext cx="3775624" cy="3730749"/>
            </a:xfrm>
            <a:prstGeom prst="rect">
              <a:avLst/>
            </a:prstGeom>
          </p:spPr>
        </p:pic>
        <p:sp>
          <p:nvSpPr>
            <p:cNvPr id="13" name="Espace réservé du contenu 2">
              <a:extLst>
                <a:ext uri="{FF2B5EF4-FFF2-40B4-BE49-F238E27FC236}">
                  <a16:creationId xmlns:a16="http://schemas.microsoft.com/office/drawing/2014/main" id="{4F6DB179-96F2-46D3-859E-F0AC99E8E3A0}"/>
                </a:ext>
              </a:extLst>
            </p:cNvPr>
            <p:cNvSpPr txBox="1">
              <a:spLocks/>
            </p:cNvSpPr>
            <p:nvPr/>
          </p:nvSpPr>
          <p:spPr>
            <a:xfrm>
              <a:off x="5697831" y="817720"/>
              <a:ext cx="1586141" cy="403844"/>
            </a:xfrm>
            <a:prstGeom prst="rect">
              <a:avLst/>
            </a:prstGeom>
          </p:spPr>
          <p:txBody>
            <a:bodyPr vert="horz" lIns="74295" tIns="37148" rIns="74295" bIns="37148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2275" dirty="0"/>
                <a:t>Calc</a:t>
              </a:r>
            </a:p>
            <a:p>
              <a:pPr marL="0" indent="0">
                <a:buNone/>
              </a:pPr>
              <a:endParaRPr lang="fr-FR" sz="2275" dirty="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E248384-742E-41F8-B874-BA2E636EBC74}"/>
                </a:ext>
              </a:extLst>
            </p:cNvPr>
            <p:cNvSpPr/>
            <p:nvPr/>
          </p:nvSpPr>
          <p:spPr>
            <a:xfrm>
              <a:off x="5319975" y="1342162"/>
              <a:ext cx="411047" cy="25146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6286AF7-2C0E-4D9F-B3D7-1A1340BCF702}"/>
                </a:ext>
              </a:extLst>
            </p:cNvPr>
            <p:cNvSpPr/>
            <p:nvPr/>
          </p:nvSpPr>
          <p:spPr>
            <a:xfrm>
              <a:off x="5355995" y="3321740"/>
              <a:ext cx="928980" cy="25146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7F7459-6172-4EAC-970A-461E8D3ACD70}"/>
                </a:ext>
              </a:extLst>
            </p:cNvPr>
            <p:cNvSpPr/>
            <p:nvPr/>
          </p:nvSpPr>
          <p:spPr>
            <a:xfrm>
              <a:off x="5193560" y="3239073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/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D672D33-51A5-4245-8E2D-6021B835596A}"/>
                </a:ext>
              </a:extLst>
            </p:cNvPr>
            <p:cNvSpPr/>
            <p:nvPr/>
          </p:nvSpPr>
          <p:spPr>
            <a:xfrm>
              <a:off x="5055258" y="1366486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/>
                <a:t>1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BBFB91F-1289-4DCE-8F5C-84114F3F6767}"/>
              </a:ext>
            </a:extLst>
          </p:cNvPr>
          <p:cNvGrpSpPr/>
          <p:nvPr/>
        </p:nvGrpSpPr>
        <p:grpSpPr>
          <a:xfrm>
            <a:off x="5369378" y="1194026"/>
            <a:ext cx="4451595" cy="3641760"/>
            <a:chOff x="2838607" y="1314966"/>
            <a:chExt cx="5978800" cy="4810018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9B37B26-5789-4135-8D10-AE6449B14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1847" y="1790034"/>
              <a:ext cx="5630354" cy="4334950"/>
            </a:xfrm>
            <a:prstGeom prst="rect">
              <a:avLst/>
            </a:prstGeom>
          </p:spPr>
        </p:pic>
        <p:sp>
          <p:nvSpPr>
            <p:cNvPr id="29" name="Espace réservé du contenu 2">
              <a:extLst>
                <a:ext uri="{FF2B5EF4-FFF2-40B4-BE49-F238E27FC236}">
                  <a16:creationId xmlns:a16="http://schemas.microsoft.com/office/drawing/2014/main" id="{D9BC41C0-282B-4854-81A7-41A64DFDE45A}"/>
                </a:ext>
              </a:extLst>
            </p:cNvPr>
            <p:cNvSpPr txBox="1">
              <a:spLocks/>
            </p:cNvSpPr>
            <p:nvPr/>
          </p:nvSpPr>
          <p:spPr>
            <a:xfrm>
              <a:off x="2838607" y="1314966"/>
              <a:ext cx="4720590" cy="731035"/>
            </a:xfrm>
            <a:prstGeom prst="rect">
              <a:avLst/>
            </a:prstGeom>
          </p:spPr>
          <p:txBody>
            <a:bodyPr vert="horz" lIns="74295" tIns="37148" rIns="74295" bIns="37148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200" dirty="0"/>
                <a:t>🧭 Choisissez où ranger votre document.</a:t>
              </a:r>
            </a:p>
            <a:p>
              <a:pPr marL="0" indent="0">
                <a:buNone/>
              </a:pPr>
              <a:endParaRPr lang="fr-FR" sz="1200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91CB58D-DB1D-444A-AB34-39353220687C}"/>
                </a:ext>
              </a:extLst>
            </p:cNvPr>
            <p:cNvSpPr/>
            <p:nvPr/>
          </p:nvSpPr>
          <p:spPr>
            <a:xfrm>
              <a:off x="6621959" y="5797864"/>
              <a:ext cx="965000" cy="25146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3D02D63-1C8C-47DC-838F-0AFEB41F33F9}"/>
                </a:ext>
              </a:extLst>
            </p:cNvPr>
            <p:cNvSpPr/>
            <p:nvPr/>
          </p:nvSpPr>
          <p:spPr>
            <a:xfrm>
              <a:off x="6980987" y="4889316"/>
              <a:ext cx="1836420" cy="731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Cliquez ici pour finaliser l’enregistrement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52FF6976-2010-4C51-9EC0-9C4FB6A95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8070" y="5596402"/>
              <a:ext cx="651510" cy="25146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8494BA55-D071-4F93-8D49-2F7197312292}"/>
                </a:ext>
              </a:extLst>
            </p:cNvPr>
            <p:cNvSpPr/>
            <p:nvPr/>
          </p:nvSpPr>
          <p:spPr>
            <a:xfrm>
              <a:off x="3858303" y="2078814"/>
              <a:ext cx="1850283" cy="23535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7102A43-25AE-4D9F-9E52-458E9BD66397}"/>
                </a:ext>
              </a:extLst>
            </p:cNvPr>
            <p:cNvSpPr/>
            <p:nvPr/>
          </p:nvSpPr>
          <p:spPr>
            <a:xfrm>
              <a:off x="5939712" y="1703765"/>
              <a:ext cx="1951176" cy="731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Emplacement final du fichier</a:t>
              </a: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1A3A4C29-12E9-4B8D-91B5-1979F3826A2F}"/>
                </a:ext>
              </a:extLst>
            </p:cNvPr>
            <p:cNvCxnSpPr>
              <a:cxnSpLocks/>
              <a:endCxn id="41" idx="6"/>
            </p:cNvCxnSpPr>
            <p:nvPr/>
          </p:nvCxnSpPr>
          <p:spPr>
            <a:xfrm flipH="1">
              <a:off x="5708586" y="2069282"/>
              <a:ext cx="231126" cy="12721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00290BB5-E56C-43F0-84CD-9CEEC2426288}"/>
                </a:ext>
              </a:extLst>
            </p:cNvPr>
            <p:cNvSpPr/>
            <p:nvPr/>
          </p:nvSpPr>
          <p:spPr>
            <a:xfrm>
              <a:off x="3639921" y="4559832"/>
              <a:ext cx="1429898" cy="23535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FC02018-8FDC-4632-BBE1-6D55340ACF42}"/>
                </a:ext>
              </a:extLst>
            </p:cNvPr>
            <p:cNvSpPr/>
            <p:nvPr/>
          </p:nvSpPr>
          <p:spPr>
            <a:xfrm>
              <a:off x="4473357" y="3585890"/>
              <a:ext cx="1951176" cy="731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Choisissez le nom de votre fichier</a:t>
              </a:r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B4C663F4-5D25-40FD-8843-9705260465B1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 flipH="1">
              <a:off x="3639921" y="4323368"/>
              <a:ext cx="833436" cy="35414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EA507A4D-081E-42A0-9D68-A49E1D833272}"/>
                </a:ext>
              </a:extLst>
            </p:cNvPr>
            <p:cNvSpPr/>
            <p:nvPr/>
          </p:nvSpPr>
          <p:spPr>
            <a:xfrm>
              <a:off x="3858303" y="4828003"/>
              <a:ext cx="1429898" cy="23535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8C430C-FE93-4B02-B7BA-0B8550684D63}"/>
                </a:ext>
              </a:extLst>
            </p:cNvPr>
            <p:cNvSpPr/>
            <p:nvPr/>
          </p:nvSpPr>
          <p:spPr>
            <a:xfrm>
              <a:off x="3118642" y="5063361"/>
              <a:ext cx="2169558" cy="9988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On peut aussi choisir le type de document en cliquant dessus : .</a:t>
              </a:r>
              <a:r>
                <a:rPr lang="fr-FR" sz="1200" dirty="0" err="1">
                  <a:solidFill>
                    <a:schemeClr val="tx1"/>
                  </a:solidFill>
                </a:rPr>
                <a:t>xls</a:t>
              </a:r>
              <a:r>
                <a:rPr lang="fr-FR" sz="1200" dirty="0">
                  <a:solidFill>
                    <a:schemeClr val="tx1"/>
                  </a:solidFill>
                </a:rPr>
                <a:t>, ,xlsx, .</a:t>
              </a:r>
              <a:r>
                <a:rPr lang="fr-FR" sz="1200" dirty="0" err="1">
                  <a:solidFill>
                    <a:schemeClr val="tx1"/>
                  </a:solidFill>
                </a:rPr>
                <a:t>ods</a:t>
              </a:r>
              <a:r>
                <a:rPr lang="fr-FR" sz="1200" dirty="0">
                  <a:solidFill>
                    <a:schemeClr val="tx1"/>
                  </a:solidFill>
                </a:rPr>
                <a:t>, .PDF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0690AEC1-9FE0-4420-BEE0-5B0ED0754A80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3370509" y="4945682"/>
              <a:ext cx="487794" cy="15049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E542698-6AB4-4810-8309-20A69DA4EFAD}"/>
                </a:ext>
              </a:extLst>
            </p:cNvPr>
            <p:cNvSpPr/>
            <p:nvPr/>
          </p:nvSpPr>
          <p:spPr>
            <a:xfrm>
              <a:off x="4473357" y="4090153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6ECCBC-88B4-41B8-9648-760FF025FC95}"/>
                </a:ext>
              </a:extLst>
            </p:cNvPr>
            <p:cNvSpPr/>
            <p:nvPr/>
          </p:nvSpPr>
          <p:spPr>
            <a:xfrm>
              <a:off x="3119617" y="5841732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1B07416-C3BF-4F75-A7A0-4B10209178AE}"/>
                </a:ext>
              </a:extLst>
            </p:cNvPr>
            <p:cNvSpPr/>
            <p:nvPr/>
          </p:nvSpPr>
          <p:spPr>
            <a:xfrm>
              <a:off x="5939711" y="2204372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2DB910-BE35-4AB3-910A-7790876014B5}"/>
                </a:ext>
              </a:extLst>
            </p:cNvPr>
            <p:cNvSpPr/>
            <p:nvPr/>
          </p:nvSpPr>
          <p:spPr>
            <a:xfrm>
              <a:off x="6980986" y="5400941"/>
              <a:ext cx="252829" cy="2205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4</a:t>
              </a:r>
            </a:p>
          </p:txBody>
        </p:sp>
      </p:grp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64F57AEB-16DF-437F-96FE-F12D7C97E164}"/>
              </a:ext>
            </a:extLst>
          </p:cNvPr>
          <p:cNvCxnSpPr>
            <a:cxnSpLocks/>
          </p:cNvCxnSpPr>
          <p:nvPr/>
        </p:nvCxnSpPr>
        <p:spPr>
          <a:xfrm>
            <a:off x="2982785" y="1785591"/>
            <a:ext cx="2397634" cy="57554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24B7B81F-7022-48EC-BCD6-7CF1B3DDEB43}"/>
              </a:ext>
            </a:extLst>
          </p:cNvPr>
          <p:cNvCxnSpPr>
            <a:cxnSpLocks/>
          </p:cNvCxnSpPr>
          <p:nvPr/>
        </p:nvCxnSpPr>
        <p:spPr>
          <a:xfrm flipV="1">
            <a:off x="3909409" y="2465312"/>
            <a:ext cx="1451397" cy="1274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>
            <a:extLst>
              <a:ext uri="{FF2B5EF4-FFF2-40B4-BE49-F238E27FC236}">
                <a16:creationId xmlns:a16="http://schemas.microsoft.com/office/drawing/2014/main" id="{A962EB1E-F012-4B93-96AA-65C7AD948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06" b="12674"/>
          <a:stretch/>
        </p:blipFill>
        <p:spPr>
          <a:xfrm>
            <a:off x="956702" y="2514804"/>
            <a:ext cx="1068139" cy="267627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EC88355-0782-4DB9-8E0D-AFF75D770C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680" b="69086"/>
          <a:stretch/>
        </p:blipFill>
        <p:spPr>
          <a:xfrm>
            <a:off x="219500" y="1611390"/>
            <a:ext cx="2919815" cy="115570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01"/>
          <a:stretch/>
        </p:blipFill>
        <p:spPr>
          <a:xfrm>
            <a:off x="5942736" y="1690226"/>
            <a:ext cx="3963264" cy="464408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562352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589597" y="-263877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🖨 Imprimer son document</a:t>
            </a:r>
            <a:endParaRPr lang="fr-FR" sz="325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360763" y="1305076"/>
            <a:ext cx="912952" cy="403844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Excel</a:t>
            </a:r>
          </a:p>
          <a:p>
            <a:pPr marL="0" indent="0">
              <a:buNone/>
            </a:pPr>
            <a:endParaRPr lang="fr-FR" sz="2275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4724167" y="1249392"/>
            <a:ext cx="1586141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75" dirty="0"/>
              <a:t>Calc</a:t>
            </a:r>
          </a:p>
          <a:p>
            <a:pPr marL="0" indent="0">
              <a:buNone/>
            </a:pPr>
            <a:endParaRPr lang="fr-FR" sz="2275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014779" y="1261599"/>
            <a:ext cx="0" cy="4973275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269991" y="1869749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370" y="1595419"/>
            <a:ext cx="1733792" cy="4589904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4141092" y="1564497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4201651" y="5385248"/>
            <a:ext cx="965000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983395" y="4752148"/>
            <a:ext cx="80138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066309" y="1305076"/>
            <a:ext cx="1930532" cy="504554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1667418" y="3827849"/>
            <a:ext cx="398891" cy="9766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137853" y="2818840"/>
            <a:ext cx="1682416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6072818" y="2060136"/>
            <a:ext cx="1682416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3270658" y="1719967"/>
            <a:ext cx="64151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206674" y="1884870"/>
            <a:ext cx="641513" cy="5625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209715" y="4143075"/>
            <a:ext cx="1702456" cy="3575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127833" y="4803465"/>
            <a:ext cx="1702456" cy="3575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125572" y="2750265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5942736" y="2146487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7045640" y="5228380"/>
            <a:ext cx="641513" cy="2073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7068858" y="3962988"/>
            <a:ext cx="1037247" cy="18008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219611" y="164551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6033421" y="3977072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065464" y="4123794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6310309" y="3783760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7236611" y="3737804"/>
            <a:ext cx="1037247" cy="23926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026531" y="4857549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6905472" y="523829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8608066" y="6044356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8812766" y="6027549"/>
            <a:ext cx="641513" cy="2073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188737" y="182536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800855"/>
            <a:ext cx="1098459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17938" y="2663534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5516" y="3479963"/>
            <a:ext cx="988911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36" y="3342642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2510" y="4144539"/>
            <a:ext cx="1100969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5428" y="400721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1454" y="4867072"/>
            <a:ext cx="961276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3744" y="4703837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5976" y="5580205"/>
            <a:ext cx="999372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219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778" y="5416970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213CC-9C53-4DF8-BB3F-6BABA554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4391</TotalTime>
  <Words>552</Words>
  <Application>Microsoft Office PowerPoint</Application>
  <PresentationFormat>Format A4 (210 x 297 mm)</PresentationFormat>
  <Paragraphs>111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📈 Les tableurs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52</cp:revision>
  <cp:lastPrinted>2022-01-14T15:24:45Z</cp:lastPrinted>
  <dcterms:created xsi:type="dcterms:W3CDTF">2021-12-15T13:49:53Z</dcterms:created>
  <dcterms:modified xsi:type="dcterms:W3CDTF">2023-03-06T16:00:07Z</dcterms:modified>
</cp:coreProperties>
</file>